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8"/>
  </p:notesMasterIdLst>
  <p:handoutMasterIdLst>
    <p:handoutMasterId r:id="rId9"/>
  </p:handoutMasterIdLst>
  <p:sldIdLst>
    <p:sldId id="269" r:id="rId4"/>
    <p:sldId id="276" r:id="rId5"/>
    <p:sldId id="272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DA00E-84EE-6411-8EA3-AEE42A752199}" name="Joy Parvin" initials="JP" userId="S::joy.parvin@york.ac.uk::9924d99d-3d87-4eac-a28f-bcc568106a84" providerId="AD"/>
  <p188:author id="{16094729-D90A-E56A-319C-79C8D2F1444C}" name="Mackayla Millar" initials="MM" userId="2ffc6d3e033eb2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19" autoAdjust="0"/>
    <p:restoredTop sz="86808" autoAdjust="0"/>
  </p:normalViewPr>
  <p:slideViewPr>
    <p:cSldViewPr snapToGrid="0" snapToObjects="1">
      <p:cViewPr varScale="1">
        <p:scale>
          <a:sx n="76" d="100"/>
          <a:sy n="76" d="100"/>
        </p:scale>
        <p:origin x="12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AA39-731A-48C4-B182-79B6C3B8D6C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D091-8792-4137-9DBE-B77826A20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6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458A-6E40-40D7-8975-3EB65DD87C5A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6680-7ADA-40AF-81D9-872AF6F4A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6680-7ADA-40AF-81D9-872AF6F4A8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4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22" y="2792185"/>
            <a:ext cx="6858000" cy="1874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37714" y="1240972"/>
            <a:ext cx="1306286" cy="4976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 Capital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Skills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Reputation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STEM Careers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Community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Raising Aspirations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Ambassadors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Staff Development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575" y="365126"/>
            <a:ext cx="75351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AutoShape 2" descr="Small Twitter Logo - LogoDix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Small Twitter Logo - LogoDix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24" name="Footer Placeholder 3"/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" descr="CIEC Twitter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Link icon Royalty Free Vector Image - VectorStock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4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5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0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4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5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8D29-494A-E449-82FF-9D3FE746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78491-D1C1-C443-9837-BA6245FC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060B-1B61-DF4D-B28E-694420B6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DE2E-5999-5B4F-9600-D4C781E3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6B76-D2C5-F14D-A113-BB9D48F3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3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B073-5801-CA41-ADC2-68DA00D2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D35D-52BD-824A-9780-DCAE9D86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02CC-2AC1-8445-BA1D-7D023A1F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E2F0-6495-B342-8B78-C88944B5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1440C-85B1-024E-ABBE-6C2526C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0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B281-608F-A04E-9A6D-1117DFC2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B74C-0875-B742-AE2B-05E656B05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C839-896C-344B-AD4D-52AB4498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1025-409B-0F40-990C-04850258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F257-3F09-E342-B464-4C587489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07B-DA07-8249-AFCE-C1386F64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A570-1D82-E74E-AEC5-5B0129D17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38B5-420A-DF46-83E1-D5485B3B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E8330-2EA7-CE4C-BCD7-3C825E9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C8EB-73C2-CA4F-8B61-252451E4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FBDC-CA42-2E40-BA31-0546A68B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DAF2-B095-DA4B-B320-21C1AF6E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2508A-1DDB-4E41-BC8A-327A0A8C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BB52-0028-7B41-AEB3-2A3630BD3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3F7B-108C-AD4F-A8BA-AADE1B8F4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9D1C3-6365-D042-AA2B-2244C417E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27F82-5D9E-284B-9723-9DF89F6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AA34C-E998-6E41-B435-0F872EAA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214C7-6833-0448-918F-9A17AEF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DC76-090B-2C41-82C5-19D39512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69CD4-358D-2D41-B241-BDBC7F26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1611B-34C6-574C-AD3D-A1268669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A9A10-70FD-434F-929D-1E866AD5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DB2BB-4C14-CB46-8FD2-17CAA8FD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1857F-342F-5D47-B23E-F19AD63D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C5AC-1A05-3D4F-B8BA-5A6153A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3C2E-4FF1-154D-930C-852E5971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D7D9-D40F-9148-A678-54541B20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0994C-6ED4-5042-A27D-3F345901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0DA7-ABD3-6D40-837C-8BB25A66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003A-28D7-A442-AE64-7E51806F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E271-8525-164A-9FA9-019DAC3A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8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01-4D99-9D43-8620-6AF7DA8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10E88-31F2-9B4A-A063-3F823BB3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E569D-2FF3-C548-B595-F0BD3367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04BCC-79B5-244A-B420-9D05F44A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AAB88-5C82-574E-AD09-39F8D174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BAF8A-E50B-2245-940E-B06470E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A6F8-EF4D-E74A-8951-7414908A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D757-40FF-7544-BDF0-23B1EEC7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1EAE-BD96-374E-B852-9FEEEA93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76CAC-394F-5648-BF24-86BD0F3E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412B-3CF7-4B4A-936D-3DCAB54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8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81280-D413-724A-9E0E-7DC5B373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FE50C-F73A-E242-8C42-28687739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88B1-4251-5A4B-A1F1-EC5F276C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818A-94B1-434D-817D-B2243260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B38C-0788-2049-A3AA-081AD928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9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0B0B83-0550-4232-97B8-859D96E8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l="29923" t="21438" r="18380" b="10977"/>
          <a:stretch/>
        </p:blipFill>
        <p:spPr>
          <a:xfrm>
            <a:off x="-123986" y="-108488"/>
            <a:ext cx="9267986" cy="69432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94129" y="0"/>
            <a:ext cx="57498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64949" y="3293389"/>
            <a:ext cx="6881247" cy="35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/>
          <a:srcRect l="33920" t="26430" r="43520" b="15943"/>
          <a:stretch/>
        </p:blipFill>
        <p:spPr>
          <a:xfrm rot="10800000">
            <a:off x="4293030" y="-108488"/>
            <a:ext cx="4850969" cy="69664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285641" y="-108488"/>
            <a:ext cx="1007389" cy="10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6" name="Footer Placeholder 3"/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2" descr="CIEC Twitter"/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Link icon Royalty Free Vector Image - VectorStock"/>
            <p:cNvPicPr/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217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1AEFBA9-CC52-D242-BAEF-BA5E7EA1C228}"/>
              </a:ext>
            </a:extLst>
          </p:cNvPr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BF48B3EB-CAA4-634C-8DA5-3577A99DC7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2" descr="CIEC Twitter">
              <a:extLst>
                <a:ext uri="{FF2B5EF4-FFF2-40B4-BE49-F238E27FC236}">
                  <a16:creationId xmlns:a16="http://schemas.microsoft.com/office/drawing/2014/main" id="{B4A0185C-C26D-F24B-B1B4-53D62B25FB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ink icon Royalty Free Vector Image - VectorStock">
              <a:extLst>
                <a:ext uri="{FF2B5EF4-FFF2-40B4-BE49-F238E27FC236}">
                  <a16:creationId xmlns:a16="http://schemas.microsoft.com/office/drawing/2014/main" id="{5AF87F48-3FFE-004B-AE61-5597AD182C3A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2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iec.org.uk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BAAD-1FB2-A03A-6705-625DC5C0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14" y="2033752"/>
            <a:ext cx="5285696" cy="151946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  <a:cs typeface="Arial" panose="020B0604020202020204" pitchFamily="34" charset="0"/>
              </a:rPr>
              <a:t>CENTRE </a:t>
            </a:r>
            <a:r>
              <a:rPr lang="en-GB" sz="3200" b="1" i="1" dirty="0">
                <a:latin typeface="+mn-lt"/>
                <a:cs typeface="Arial" panose="020B0604020202020204" pitchFamily="34" charset="0"/>
              </a:rPr>
              <a:t>for</a:t>
            </a:r>
            <a:r>
              <a:rPr lang="en-GB" sz="3200" b="1" dirty="0">
                <a:latin typeface="+mn-lt"/>
                <a:cs typeface="Arial" panose="020B0604020202020204" pitchFamily="34" charset="0"/>
              </a:rPr>
              <a:t> INDUSTRY</a:t>
            </a:r>
            <a:br>
              <a:rPr lang="en-GB" sz="3200" dirty="0"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latin typeface="+mn-lt"/>
                <a:cs typeface="Arial" panose="020B0604020202020204" pitchFamily="34" charset="0"/>
              </a:rPr>
              <a:t>EDUCATION COLLABORATION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DAACA-C782-BFDE-86E9-CEACFEB55311}"/>
              </a:ext>
            </a:extLst>
          </p:cNvPr>
          <p:cNvSpPr txBox="1"/>
          <p:nvPr/>
        </p:nvSpPr>
        <p:spPr>
          <a:xfrm>
            <a:off x="1360183" y="3852191"/>
            <a:ext cx="562415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fuel: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 to gas</a:t>
            </a:r>
            <a:endParaRPr lang="en-GB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1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00A41-C19A-B774-38D3-7BF0A2F4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254" y="751149"/>
            <a:ext cx="3220839" cy="264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\\GBSWENFAP01.environmental.johnsonmatthey.com\Redirected\findlg01\My Documents\Gordon\My Documents\Gordon\Pictures\Membrane.jpg">
            <a:extLst>
              <a:ext uri="{FF2B5EF4-FFF2-40B4-BE49-F238E27FC236}">
                <a16:creationId xmlns:a16="http://schemas.microsoft.com/office/drawing/2014/main" id="{2F19A135-7785-CA37-A739-3864E87A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33" y="4054967"/>
            <a:ext cx="2550160" cy="170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C9D626F-4A7D-F28E-A416-A981CD96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5" y="4054967"/>
            <a:ext cx="2661920" cy="169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4F98C-6E08-4794-8BB1-FC948271D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84" y="4054967"/>
            <a:ext cx="2550160" cy="169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F5265A-17EA-7C08-D904-BEE63716CD31}"/>
              </a:ext>
            </a:extLst>
          </p:cNvPr>
          <p:cNvSpPr txBox="1"/>
          <p:nvPr/>
        </p:nvSpPr>
        <p:spPr>
          <a:xfrm>
            <a:off x="311345" y="5754722"/>
            <a:ext cx="2658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computer design of fuel 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C8690-EB72-5F7F-55FB-6FEA51BFB4F4}"/>
              </a:ext>
            </a:extLst>
          </p:cNvPr>
          <p:cNvSpPr txBox="1"/>
          <p:nvPr/>
        </p:nvSpPr>
        <p:spPr>
          <a:xfrm>
            <a:off x="3121013" y="5754722"/>
            <a:ext cx="291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fuel cells being made in a factory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C53D6-DCBB-DCDD-F10A-7641A4895CF2}"/>
              </a:ext>
            </a:extLst>
          </p:cNvPr>
          <p:cNvSpPr txBox="1"/>
          <p:nvPr/>
        </p:nvSpPr>
        <p:spPr>
          <a:xfrm>
            <a:off x="5358254" y="3414147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fuel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31437-100E-1D71-8C42-A7EF112A9A32}"/>
              </a:ext>
            </a:extLst>
          </p:cNvPr>
          <p:cNvSpPr txBox="1"/>
          <p:nvPr/>
        </p:nvSpPr>
        <p:spPr>
          <a:xfrm>
            <a:off x="564907" y="1602704"/>
            <a:ext cx="434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Scientists and engineers work together to design, test and make fuel cells and their components.</a:t>
            </a:r>
          </a:p>
        </p:txBody>
      </p:sp>
    </p:spTree>
    <p:extLst>
      <p:ext uri="{BB962C8B-B14F-4D97-AF65-F5344CB8AC3E}">
        <p14:creationId xmlns:p14="http://schemas.microsoft.com/office/powerpoint/2010/main" val="404627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72C8B5-3793-14FF-E01C-56F5D290A45F}"/>
              </a:ext>
            </a:extLst>
          </p:cNvPr>
          <p:cNvSpPr txBox="1"/>
          <p:nvPr/>
        </p:nvSpPr>
        <p:spPr>
          <a:xfrm>
            <a:off x="448762" y="634169"/>
            <a:ext cx="4634142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Scientists and engineers design, test and build 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 cells 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carry out the </a:t>
            </a:r>
            <a:r>
              <a:rPr lang="en-GB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reverse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of 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hydrogen gas (bubbles) using electricity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60BFCE-B655-42ED-3626-C4AB9ABE004E}"/>
              </a:ext>
            </a:extLst>
          </p:cNvPr>
          <p:cNvGrpSpPr/>
          <p:nvPr/>
        </p:nvGrpSpPr>
        <p:grpSpPr>
          <a:xfrm>
            <a:off x="448762" y="2495421"/>
            <a:ext cx="8296096" cy="1724318"/>
            <a:chOff x="448762" y="2495421"/>
            <a:chExt cx="8296096" cy="17243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AF5AA7-D9BD-3478-68D2-ED012F6CCE77}"/>
                </a:ext>
              </a:extLst>
            </p:cNvPr>
            <p:cNvSpPr txBox="1"/>
            <p:nvPr/>
          </p:nvSpPr>
          <p:spPr>
            <a:xfrm>
              <a:off x="448762" y="2495421"/>
              <a:ext cx="4634142" cy="1724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Fuel cells use hydrogen gas to produce electricity for electric vehicles. Fuel cells which use hydrogen from sustainable sources are better for the environment than petrol and diesel.  </a:t>
              </a:r>
            </a:p>
          </p:txBody>
        </p:sp>
        <p:pic>
          <p:nvPicPr>
            <p:cNvPr id="8" name="Picture 7" descr="A close-up of a car&#10;&#10;Description automatically generated">
              <a:extLst>
                <a:ext uri="{FF2B5EF4-FFF2-40B4-BE49-F238E27FC236}">
                  <a16:creationId xmlns:a16="http://schemas.microsoft.com/office/drawing/2014/main" id="{9D8B8018-1D7F-D910-0C16-B3293385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0283" y="2638260"/>
              <a:ext cx="2814575" cy="1581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A2FBE0-75C2-9857-D178-8F005E0FDED6}"/>
              </a:ext>
            </a:extLst>
          </p:cNvPr>
          <p:cNvGrpSpPr/>
          <p:nvPr/>
        </p:nvGrpSpPr>
        <p:grpSpPr>
          <a:xfrm>
            <a:off x="448762" y="4465660"/>
            <a:ext cx="8310031" cy="1936303"/>
            <a:chOff x="549883" y="4465660"/>
            <a:chExt cx="8310031" cy="1936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AED49F-70A6-2C0E-3CDA-0EF27E0FD9AF}"/>
                </a:ext>
              </a:extLst>
            </p:cNvPr>
            <p:cNvSpPr txBox="1"/>
            <p:nvPr/>
          </p:nvSpPr>
          <p:spPr>
            <a:xfrm>
              <a:off x="549883" y="4465660"/>
              <a:ext cx="4560208" cy="1394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electricity generated from these fuel cells is cleaner than using crude oil (petrol and diesel come from this), natural gas, or coal. </a:t>
              </a:r>
            </a:p>
          </p:txBody>
        </p:sp>
        <p:pic>
          <p:nvPicPr>
            <p:cNvPr id="12" name="Picture 11" descr="A large oil rig in the water&#10;&#10;Description automatically generated">
              <a:extLst>
                <a:ext uri="{FF2B5EF4-FFF2-40B4-BE49-F238E27FC236}">
                  <a16:creationId xmlns:a16="http://schemas.microsoft.com/office/drawing/2014/main" id="{AB8C3108-928F-5717-FD74-4705CF7F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1403" y="4532494"/>
              <a:ext cx="2828511" cy="1869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 descr="A person in a protective suit and mask working on a machine&#10;&#10;Description automatically generated">
            <a:extLst>
              <a:ext uri="{FF2B5EF4-FFF2-40B4-BE49-F238E27FC236}">
                <a16:creationId xmlns:a16="http://schemas.microsoft.com/office/drawing/2014/main" id="{2AB1CBE2-6B7D-B3AF-5A8C-980F6531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83" y="456036"/>
            <a:ext cx="2814575" cy="184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3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12">
            <a:extLst>
              <a:ext uri="{FF2B5EF4-FFF2-40B4-BE49-F238E27FC236}">
                <a16:creationId xmlns:a16="http://schemas.microsoft.com/office/drawing/2014/main" id="{BBD29672-7917-BCCC-CD90-5A02777D9C17}"/>
              </a:ext>
            </a:extLst>
          </p:cNvPr>
          <p:cNvSpPr/>
          <p:nvPr/>
        </p:nvSpPr>
        <p:spPr>
          <a:xfrm>
            <a:off x="3858523" y="4275336"/>
            <a:ext cx="1737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www.ciec.org.uk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64;p12">
            <a:extLst>
              <a:ext uri="{FF2B5EF4-FFF2-40B4-BE49-F238E27FC236}">
                <a16:creationId xmlns:a16="http://schemas.microsoft.com/office/drawing/2014/main" id="{B4AA6118-4D13-2C8B-1717-0F6B222D72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4058" y="2333761"/>
            <a:ext cx="1506778" cy="167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44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134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1_Custom Design</vt:lpstr>
      <vt:lpstr>CENTRE for INDUSTRY EDUCATION COLLABORATION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White</dc:creator>
  <cp:lastModifiedBy>Joy Parvin</cp:lastModifiedBy>
  <cp:revision>58</cp:revision>
  <dcterms:created xsi:type="dcterms:W3CDTF">2019-03-20T13:02:04Z</dcterms:created>
  <dcterms:modified xsi:type="dcterms:W3CDTF">2024-08-16T15:26:05Z</dcterms:modified>
</cp:coreProperties>
</file>